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1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5DCAA5"/>
                </a:solidFill>
                <a:latin typeface="Calibri"/>
              </a:defRPr>
            </a:pPr>
            <a:r>
              <a:rPr sz="1100" b="0" i="0" u="none" strike="noStrike">
                <a:solidFill>
                  <a:srgbClr val="5DCAA5"/>
                </a:solidFill>
                <a:latin typeface="Calibri"/>
              </a:rPr>
              <a:t>Oylik daromad ($)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Oylik daromad ($)</c:v>
                </c:pt>
              </c:strCache>
            </c:strRef>
          </c:tx>
          <c:spPr>
            <a:solidFill>
              <a:srgbClr val="5DCAA5"/>
            </a:solidFill>
            <a:ln w="31750" cap="flat">
              <a:solidFill>
                <a:srgbClr val="5DCAA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5DCAA5"/>
              </a:solidFill>
              <a:ln w="9525" cap="flat">
                <a:solidFill>
                  <a:srgbClr val="1D9E7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50</c:v>
                </c:pt>
                <c:pt idx="1">
                  <c:v>110</c:v>
                </c:pt>
                <c:pt idx="2">
                  <c:v>350</c:v>
                </c:pt>
                <c:pt idx="3">
                  <c:v>700</c:v>
                </c:pt>
                <c:pt idx="4">
                  <c:v>1200</c:v>
                </c:pt>
                <c:pt idx="5">
                  <c:v>2200</c:v>
                </c:pt>
                <c:pt idx="6">
                  <c:v>3300</c:v>
                </c:pt>
                <c:pt idx="7">
                  <c:v>4200</c:v>
                </c:pt>
                <c:pt idx="8">
                  <c:v>5200</c:v>
                </c:pt>
                <c:pt idx="9">
                  <c:v>6500</c:v>
                </c:pt>
                <c:pt idx="10">
                  <c:v>8000</c:v>
                </c:pt>
                <c:pt idx="11">
                  <c:v>9800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FA89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62C2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FA89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2119"/>
        </a:solidFill>
        <a:ln>
          <a:noFill/>
        </a:ln>
        <a:effectLst/>
      </c:spPr>
    </c:plotArea>
    <c:plotVisOnly val="1"/>
    <c:dispBlanksAs val="span"/>
  </c:chart>
  <c:spPr>
    <a:solidFill>
      <a:srgbClr val="0F2119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85800" y="310896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PITCH DECK • 2026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7626096" y="585216"/>
            <a:ext cx="109728" cy="109728"/>
          </a:xfrm>
          <a:prstGeom prst="ellipse">
            <a:avLst/>
          </a:prstGeom>
          <a:solidFill>
            <a:srgbClr val="5DCAA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93024" y="969264"/>
            <a:ext cx="73152" cy="73152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909560" y="1325880"/>
            <a:ext cx="91440" cy="91440"/>
          </a:xfrm>
          <a:prstGeom prst="ellipse">
            <a:avLst/>
          </a:prstGeom>
          <a:solidFill>
            <a:srgbClr val="5DCAA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86384" y="1296619"/>
            <a:ext cx="164592" cy="164592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27532" y="1337767"/>
            <a:ext cx="82296" cy="82296"/>
          </a:xfrm>
          <a:prstGeom prst="ellips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43991" y="1444752"/>
            <a:ext cx="49378" cy="11521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90118" y="1527048"/>
            <a:ext cx="757123" cy="345643"/>
          </a:xfrm>
          <a:prstGeom prst="triangl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72414" y="1609344"/>
            <a:ext cx="592531" cy="222199"/>
          </a:xfrm>
          <a:prstGeom prst="triangl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1823314"/>
            <a:ext cx="822960" cy="65837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07822" y="1790395"/>
            <a:ext cx="115214" cy="115214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214323" y="1790395"/>
            <a:ext cx="115214" cy="115214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9456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spc="-2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6400" dirty="0"/>
          </a:p>
        </p:txBody>
      </p:sp>
      <p:sp>
        <p:nvSpPr>
          <p:cNvPr id="17" name="Text 15"/>
          <p:cNvSpPr/>
          <p:nvPr/>
        </p:nvSpPr>
        <p:spPr>
          <a:xfrm>
            <a:off x="457200" y="301752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Raqamli garderopingiz — har kuni, har mavsum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" y="3419856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O'zbekistondagi birinchi AI-powered kiyim boshqaruv platformasi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3895344"/>
            <a:ext cx="822960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9867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20,000+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457200" y="44074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yilda maqsadli foydalanuvchi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200400" y="39867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tarif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3200400" y="44074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Bepul · Pro · Family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943600" y="39867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hafta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5943600" y="44074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Birinchi versiya muddati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TARIFLAR VA NARXLAR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bir foydalanuvchi uchun — mos narx va imkoniyat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64208"/>
            <a:ext cx="2645664" cy="27432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64208"/>
            <a:ext cx="2645664" cy="27432"/>
          </a:xfrm>
          <a:prstGeom prst="rect">
            <a:avLst/>
          </a:prstGeom>
          <a:solidFill>
            <a:srgbClr val="5A7068"/>
          </a:solidFill>
          <a:ln w="12700">
            <a:solidFill>
              <a:srgbClr val="5A706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810512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Bepul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21792" y="208483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Sinab ko'rish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621792" y="2267712"/>
            <a:ext cx="231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Bepul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21792" y="2852928"/>
            <a:ext cx="2316480" cy="0"/>
          </a:xfrm>
          <a:prstGeom prst="line">
            <a:avLst/>
          </a:prstGeom>
          <a:noFill/>
          <a:ln w="9525">
            <a:solidFill>
              <a:srgbClr val="2A4D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" y="2907792"/>
            <a:ext cx="231648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ta kiyim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Asosiy bo'limlar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tavsiya — kuniga 2 ta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oila a'zosi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Kunlik kiyim ro'yxati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621792" y="4023360"/>
            <a:ext cx="2316480" cy="274320"/>
          </a:xfrm>
          <a:prstGeom prst="roundRect">
            <a:avLst>
              <a:gd name="adj" fmla="val 13333"/>
            </a:avLst>
          </a:prstGeom>
          <a:solidFill>
            <a:srgbClr val="0A181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" y="4023360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Bepul boshlash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49168" y="1618488"/>
            <a:ext cx="2645664" cy="2834640"/>
          </a:xfrm>
          <a:prstGeom prst="rect">
            <a:avLst/>
          </a:prstGeom>
          <a:solidFill>
            <a:srgbClr val="162C22"/>
          </a:solidFill>
          <a:ln w="19050">
            <a:solidFill>
              <a:srgbClr val="1D9E7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49168" y="1618488"/>
            <a:ext cx="2645664" cy="73152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69080" y="1499616"/>
            <a:ext cx="1005840" cy="182880"/>
          </a:xfrm>
          <a:prstGeom prst="rect">
            <a:avLst/>
          </a:prstGeom>
          <a:solidFill>
            <a:srgbClr val="F0C97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POPULAR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413760" y="1764792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413760" y="203911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 mashhur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3413760" y="2221992"/>
            <a:ext cx="231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29,900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3413760" y="258775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so'm/oy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413760" y="2807208"/>
            <a:ext cx="2316480" cy="0"/>
          </a:xfrm>
          <a:prstGeom prst="line">
            <a:avLst/>
          </a:prstGeom>
          <a:noFill/>
          <a:ln w="9525">
            <a:solidFill>
              <a:srgbClr val="2A4D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13760" y="2862072"/>
            <a:ext cx="231648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Cheksiz kiyim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Barcha bo'limlar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Cheksiz AI tavsiya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oila a'zosi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kunlik rejalashtirish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Kiyim tahlil va statistika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Ertalabki eslatmalar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Rasm orqali AI tahlil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3413760" y="4069080"/>
            <a:ext cx="2316480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13760" y="4069080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boshlash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041136" y="1664208"/>
            <a:ext cx="2645664" cy="27432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41136" y="1664208"/>
            <a:ext cx="2645664" cy="27432"/>
          </a:xfrm>
          <a:prstGeom prst="rect">
            <a:avLst/>
          </a:prstGeom>
          <a:solidFill>
            <a:srgbClr val="5A7068"/>
          </a:solidFill>
          <a:ln w="12700">
            <a:solidFill>
              <a:srgbClr val="5A706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05728" y="1810512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205728" y="208483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Butun oila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6205728" y="2267712"/>
            <a:ext cx="231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49,900</a:t>
            </a:r>
            <a:endParaRPr lang="en-US" sz="2400" dirty="0"/>
          </a:p>
        </p:txBody>
      </p:sp>
      <p:sp>
        <p:nvSpPr>
          <p:cNvPr id="30" name="Text 28"/>
          <p:cNvSpPr/>
          <p:nvPr/>
        </p:nvSpPr>
        <p:spPr>
          <a:xfrm>
            <a:off x="6205728" y="263347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so'm/oy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6205728" y="2852928"/>
            <a:ext cx="2316480" cy="0"/>
          </a:xfrm>
          <a:prstGeom prst="line">
            <a:avLst/>
          </a:prstGeom>
          <a:noFill/>
          <a:ln w="9525">
            <a:solidFill>
              <a:srgbClr val="2A4D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05728" y="2907792"/>
            <a:ext cx="231648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dagi hammasi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Cheksiz oila a'zolari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 AI tavsiyasi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 outfit rejasi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Farzandlar maxsus rejimi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Birgalikda boshqarish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Outfit ulashish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Maxsus qo'llab-quvvatlash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205728" y="4023360"/>
            <a:ext cx="2316480" cy="274320"/>
          </a:xfrm>
          <a:prstGeom prst="roundRect">
            <a:avLst>
              <a:gd name="adj" fmla="val 13333"/>
            </a:avLst>
          </a:prstGeom>
          <a:solidFill>
            <a:srgbClr val="0A181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205728" y="4023360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boshlash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57200" y="4626864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Yillik to'lov: Pro — 269,000 so'm (2 oy bepul) | Family — 449,000 so'm (2 oy bepul)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15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DAROMAD PROGNOZI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oyda nechaga yetamiz?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20,000+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21792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Faol foydalanuvchi (12 oy)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551176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51176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15768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$9,800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715768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Oylik daromad (12-oyda)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45152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45152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09744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~80%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809744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 foyda marjasi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739128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739128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03720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507M+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903720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Yillik sof foyda (so'm)</a:t>
            </a:r>
            <a:endParaRPr lang="en-US" sz="9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457200" y="2788920"/>
          <a:ext cx="4754880" cy="1920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5413248" y="2788920"/>
            <a:ext cx="3273552" cy="19202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413248" y="2788920"/>
            <a:ext cx="594360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468112" y="2788920"/>
            <a:ext cx="4846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Oy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6007608" y="2788920"/>
            <a:ext cx="1005840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6062472" y="2788920"/>
            <a:ext cx="8961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Foydalanuvchi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7013448" y="2788920"/>
            <a:ext cx="758952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7068312" y="2788920"/>
            <a:ext cx="64922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Obunachi</a:t>
            </a:r>
            <a:endParaRPr lang="en-US" sz="850" dirty="0"/>
          </a:p>
        </p:txBody>
      </p:sp>
      <p:sp>
        <p:nvSpPr>
          <p:cNvPr id="29" name="Shape 26"/>
          <p:cNvSpPr/>
          <p:nvPr/>
        </p:nvSpPr>
        <p:spPr>
          <a:xfrm>
            <a:off x="7772400" y="2788920"/>
            <a:ext cx="914400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7827264" y="2788920"/>
            <a:ext cx="804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Oylik daromad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5413248" y="3081528"/>
            <a:ext cx="3273552" cy="0"/>
          </a:xfrm>
          <a:prstGeom prst="line">
            <a:avLst/>
          </a:prstGeom>
          <a:noFill/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5468112" y="3081528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3-oy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6062472" y="3081528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</a:t>
            </a:r>
            <a:endParaRPr lang="en-US" sz="950" dirty="0"/>
          </a:p>
        </p:txBody>
      </p:sp>
      <p:sp>
        <p:nvSpPr>
          <p:cNvPr id="34" name="Text 31"/>
          <p:cNvSpPr/>
          <p:nvPr/>
        </p:nvSpPr>
        <p:spPr>
          <a:xfrm>
            <a:off x="7068312" y="3081528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7827264" y="3081528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$350</a:t>
            </a:r>
            <a:endParaRPr lang="en-US" sz="950" dirty="0"/>
          </a:p>
        </p:txBody>
      </p:sp>
      <p:sp>
        <p:nvSpPr>
          <p:cNvPr id="36" name="Text 33"/>
          <p:cNvSpPr/>
          <p:nvPr/>
        </p:nvSpPr>
        <p:spPr>
          <a:xfrm>
            <a:off x="5468112" y="3465576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6-oy</a:t>
            </a:r>
            <a:endParaRPr lang="en-US" sz="950" dirty="0"/>
          </a:p>
        </p:txBody>
      </p:sp>
      <p:sp>
        <p:nvSpPr>
          <p:cNvPr id="37" name="Text 34"/>
          <p:cNvSpPr/>
          <p:nvPr/>
        </p:nvSpPr>
        <p:spPr>
          <a:xfrm>
            <a:off x="6062472" y="3465576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7068312" y="3465576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680</a:t>
            </a:r>
            <a:endParaRPr lang="en-US" sz="950" dirty="0"/>
          </a:p>
        </p:txBody>
      </p:sp>
      <p:sp>
        <p:nvSpPr>
          <p:cNvPr id="39" name="Text 36"/>
          <p:cNvSpPr/>
          <p:nvPr/>
        </p:nvSpPr>
        <p:spPr>
          <a:xfrm>
            <a:off x="7827264" y="3465576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$2,200</a:t>
            </a:r>
            <a:endParaRPr lang="en-US" sz="950" dirty="0"/>
          </a:p>
        </p:txBody>
      </p:sp>
      <p:sp>
        <p:nvSpPr>
          <p:cNvPr id="40" name="Text 37"/>
          <p:cNvSpPr/>
          <p:nvPr/>
        </p:nvSpPr>
        <p:spPr>
          <a:xfrm>
            <a:off x="5468112" y="3849624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9-oy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6062472" y="3849624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11,000</a:t>
            </a:r>
            <a:endParaRPr lang="en-US" sz="950" dirty="0"/>
          </a:p>
        </p:txBody>
      </p:sp>
      <p:sp>
        <p:nvSpPr>
          <p:cNvPr id="42" name="Text 39"/>
          <p:cNvSpPr/>
          <p:nvPr/>
        </p:nvSpPr>
        <p:spPr>
          <a:xfrm>
            <a:off x="7068312" y="3849624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1,610</a:t>
            </a:r>
            <a:endParaRPr lang="en-US" sz="950" dirty="0"/>
          </a:p>
        </p:txBody>
      </p:sp>
      <p:sp>
        <p:nvSpPr>
          <p:cNvPr id="43" name="Text 40"/>
          <p:cNvSpPr/>
          <p:nvPr/>
        </p:nvSpPr>
        <p:spPr>
          <a:xfrm>
            <a:off x="7827264" y="3849624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$5,200</a:t>
            </a:r>
            <a:endParaRPr lang="en-US" sz="950" dirty="0"/>
          </a:p>
        </p:txBody>
      </p:sp>
      <p:sp>
        <p:nvSpPr>
          <p:cNvPr id="44" name="Shape 41"/>
          <p:cNvSpPr/>
          <p:nvPr/>
        </p:nvSpPr>
        <p:spPr>
          <a:xfrm>
            <a:off x="5413248" y="4233672"/>
            <a:ext cx="3273552" cy="38404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5468112" y="4233672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12-oy</a:t>
            </a:r>
            <a:endParaRPr lang="en-US" sz="950" dirty="0"/>
          </a:p>
        </p:txBody>
      </p:sp>
      <p:sp>
        <p:nvSpPr>
          <p:cNvPr id="46" name="Text 43"/>
          <p:cNvSpPr/>
          <p:nvPr/>
        </p:nvSpPr>
        <p:spPr>
          <a:xfrm>
            <a:off x="6062472" y="4233672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7068312" y="4233672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3,000</a:t>
            </a:r>
            <a:endParaRPr lang="en-US" sz="950" dirty="0"/>
          </a:p>
        </p:txBody>
      </p:sp>
      <p:sp>
        <p:nvSpPr>
          <p:cNvPr id="48" name="Text 45"/>
          <p:cNvSpPr/>
          <p:nvPr/>
        </p:nvSpPr>
        <p:spPr>
          <a:xfrm>
            <a:off x="7827264" y="4233672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$9,800</a:t>
            </a:r>
            <a:endParaRPr lang="en-US" sz="950" dirty="0"/>
          </a:p>
        </p:txBody>
      </p:sp>
      <p:sp>
        <p:nvSpPr>
          <p:cNvPr id="49" name="Shape 46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1" name="Text 48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15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BOZOR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O'zbekiston — 36M aholi, raqobat yo'q, bozor ochiq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874520"/>
            <a:ext cx="1933956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36M+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548640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O'zbekiston aholi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555748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55748" y="1874520"/>
            <a:ext cx="1933956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47188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22M+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2647188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Smartfon foydalanuvchi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54296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54296" y="1874520"/>
            <a:ext cx="1933956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45736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40M+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4745736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 + Click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752844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752844" y="1874520"/>
            <a:ext cx="1933956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44284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0C9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800" dirty="0"/>
          </a:p>
        </p:txBody>
      </p:sp>
      <p:sp>
        <p:nvSpPr>
          <p:cNvPr id="20" name="Text 18"/>
          <p:cNvSpPr/>
          <p:nvPr/>
        </p:nvSpPr>
        <p:spPr>
          <a:xfrm>
            <a:off x="6844284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Mahalliy raqobatchi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3931920"/>
            <a:ext cx="8229600" cy="768096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3931920"/>
            <a:ext cx="54864" cy="768096"/>
          </a:xfrm>
          <a:prstGeom prst="rect">
            <a:avLst/>
          </a:prstGeom>
          <a:solidFill>
            <a:srgbClr val="F0C975"/>
          </a:solidFill>
          <a:ln w="12700">
            <a:solidFill>
              <a:srgbClr val="F0C9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6656" y="4023360"/>
            <a:ext cx="731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0C9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800" dirty="0"/>
          </a:p>
        </p:txBody>
      </p:sp>
      <p:sp>
        <p:nvSpPr>
          <p:cNvPr id="24" name="Text 22"/>
          <p:cNvSpPr/>
          <p:nvPr/>
        </p:nvSpPr>
        <p:spPr>
          <a:xfrm>
            <a:off x="1517904" y="4023360"/>
            <a:ext cx="70774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O'zbekistonda bu yo'nalishda ixtisoslashgan raqamli garderop ilova mavjud emas — biz birinchi va bozor bizniki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15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FOYDALANUVCHILAR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Asosiy auditoriyalarimiz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8229600" cy="87782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371600" cy="877824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91640"/>
            <a:ext cx="73152" cy="87782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1691640"/>
            <a:ext cx="129844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2011680" y="1801368"/>
            <a:ext cx="6583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25-40 yoshli xotin-qizlar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011680" y="2112264"/>
            <a:ext cx="6583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Oilali, kiyimga e'tibor beruvchi, telefon faol — asosiy xaridor va tavsiyachi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2697480"/>
            <a:ext cx="8229600" cy="87782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697480"/>
            <a:ext cx="1371600" cy="877824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697480"/>
            <a:ext cx="73152" cy="87782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2697480"/>
            <a:ext cx="129844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2011680" y="2807208"/>
            <a:ext cx="6583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25-35 yoshli erkaklar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011680" y="3118104"/>
            <a:ext cx="6583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Ish kiyimi va sport kiyimini boshqarmoqchi — Pro rejimning sodiq foydalanuvchisi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3703320"/>
            <a:ext cx="8229600" cy="87782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703320"/>
            <a:ext cx="1371600" cy="877824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703320"/>
            <a:ext cx="73152" cy="87782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0352" y="3703320"/>
            <a:ext cx="129844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2011680" y="3813048"/>
            <a:ext cx="6583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Ota-onalar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011680" y="4123944"/>
            <a:ext cx="6583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Farzandlar kiyimini tartiblab borish — Family Plan asosiy xaridori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15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RIVOJLANISH REJASI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Qanday bosqichlarda rivojlanamiz?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8229600" cy="0"/>
          </a:xfrm>
          <a:prstGeom prst="line">
            <a:avLst/>
          </a:prstGeom>
          <a:noFill/>
          <a:ln w="12700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9517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9517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1-3 oy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Asosiy ilova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4864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Ro'yxat, kiyim qo'shish, mavsum bo'limlari, filtr, kunlik kiyim. Dastlabki 500 foydalanuvchi.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38201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38201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84404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3-5 oy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184404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84404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93548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maslahatchi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93548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Ob-havo asosida har kungi outfit tavsiya. Streaming format. Oila moduli. Push eslatmalar.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76885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6885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23088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5-7 oy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23088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088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2232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Daromad tizimi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32232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 + Click to'lov. Pro va Family tariflar. 1 oy bepul sinov. Birinchi daromad.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515569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5569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61772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7-9 oy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1772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61772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0916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O'sish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70916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Kiyim rasmidan avtomatik tahlil. Statistika. Referral dasturi. 5,000+ foydalanuvchi.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654253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4253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00456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9-12 oy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00456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00456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09600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Hamkorlik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09600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Mahalliy do'konlar bilan shartnoma. Affiliate daromad. Korporativ taklif. 15,000+ foydalanuvchi.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792937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92937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739140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12+ oy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739140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39140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48284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Kengayish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748284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 faol foydalanuvchi. Oylik daromad $9,800+. Yangi bozorlar: Qozog'iston, Rossiya.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15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BREND &amp; LOGO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 — premium brend identifikatsiyasi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3931920" cy="2944368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304288" y="2044598"/>
            <a:ext cx="237744" cy="237744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363724" y="2104034"/>
            <a:ext cx="118872" cy="118872"/>
          </a:xfrm>
          <a:prstGeom prst="ellips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387498" y="2258568"/>
            <a:ext cx="71323" cy="166421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876349" y="2377440"/>
            <a:ext cx="1093622" cy="499262"/>
          </a:xfrm>
          <a:prstGeom prst="triangl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995221" y="2496312"/>
            <a:ext cx="855878" cy="320954"/>
          </a:xfrm>
          <a:prstGeom prst="triangl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2805379"/>
            <a:ext cx="1188720" cy="9509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757477" y="2757830"/>
            <a:ext cx="166421" cy="166421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922422" y="2757830"/>
            <a:ext cx="166421" cy="166421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383280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48640" y="3831336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Raqamli garderopingiz — har kuni, har mavsum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965960" y="4233672"/>
            <a:ext cx="914400" cy="237744"/>
          </a:xfrm>
          <a:prstGeom prst="roundRect">
            <a:avLst>
              <a:gd name="adj" fmla="val 11538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965960" y="4233672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608576" y="1691640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08576" y="1691640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91456" y="1984248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Qulay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791456" y="2404872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Hamma uchun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693408" y="1691640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693408" y="1691640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76288" y="1984248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Aqlli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876288" y="2404872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har kuni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08576" y="3209544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08576" y="3209544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91456" y="3502152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Oilaviy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4791456" y="39227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Birgalikda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693408" y="3209544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693408" y="3209544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76288" y="3502152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Ishonchli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876288" y="39227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Xavfsiz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7200" y="4663440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097280" y="4663440"/>
            <a:ext cx="164592" cy="164592"/>
          </a:xfrm>
          <a:prstGeom prst="rect">
            <a:avLst/>
          </a:prstGeom>
          <a:solidFill>
            <a:srgbClr val="1D9E75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29844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Teal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1828800" y="4663440"/>
            <a:ext cx="164592" cy="164592"/>
          </a:xfrm>
          <a:prstGeom prst="rect">
            <a:avLst/>
          </a:prstGeom>
          <a:solidFill>
            <a:srgbClr val="5DCAA5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02996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Teal LT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2560320" y="4663440"/>
            <a:ext cx="164592" cy="164592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76148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Forest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3291840" y="4663440"/>
            <a:ext cx="164592" cy="164592"/>
          </a:xfrm>
          <a:prstGeom prst="rect">
            <a:avLst/>
          </a:prstGeom>
          <a:solidFill>
            <a:srgbClr val="F0C975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49300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Amber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023360" y="4663440"/>
            <a:ext cx="164592" cy="164592"/>
          </a:xfrm>
          <a:prstGeom prst="rect">
            <a:avLst/>
          </a:prstGeom>
          <a:solidFill>
            <a:srgbClr val="F0FAF6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2452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85800" y="310896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BIZ NIMA IZLAYMIZ?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va birinchi 1,000 foydalanuvchi uchun moliyaviy yordam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57200" y="1993392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2267712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225296" y="2157984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Investitsiya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25296" y="2414016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va birinchi 1,000 foydalanuvchi uchun moliyaviy yordam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5152" y="1993392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28032" y="2267712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28032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13248" y="2157984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Tajriba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13248" y="2414016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va mahalliy bozor bo'yicha bilim va aloqalar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145536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419856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4198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225296" y="3310128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25296" y="3566160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Instagram, TikTok, Telegram orqali keng tarqatish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45152" y="3145536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28032" y="3419856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28032" y="34198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13248" y="3310128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Kengayish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413248" y="3566160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O'zbekistondan keyingi bozorlar uchun strategik ko'mak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7200" y="4114800"/>
            <a:ext cx="822960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18795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20,000+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457200" y="45171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yildagi maqsad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3200400" y="418795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tarif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3200400" y="45171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Bepul · Pro · Family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5943600" y="418795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507M so'm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5943600" y="45171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Yillik sof foyda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57200" y="4736592"/>
            <a:ext cx="8229600" cy="182880"/>
          </a:xfrm>
          <a:prstGeom prst="rect">
            <a:avLst/>
          </a:prstGeom>
          <a:solidFill>
            <a:srgbClr val="0F2119"/>
          </a:solidFill>
          <a:ln w="12700">
            <a:solidFill>
              <a:srgbClr val="2A4D3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4736592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garderop.uz@gmail.com  ·  garderop.ai  ·  Telegram: @garderopai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MUAMMO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Odamlar har kuni kiyim tanlashda qiynaladi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947672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9476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33856" y="1892808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kuni 15-20 daqiqa yo'qotiladi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33856" y="2295144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Kiyim tanlash — yiliga 100+ soat. Bu vaqtni oilaga, ishga, o'zingizga sarflash mumkin edi.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654296" y="1691640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54296" y="1691640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928616" y="1947672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28616" y="19476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330952" y="1892808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Javondagi kiyimlarning 30% unutiladi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330952" y="2295144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Ko'pchilik kiyimlarini eslab qola olmaydi. Natijada yangi kiyim sotib oladi — lekin eski kiyimlar javonda.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3182112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182112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31520" y="3438144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34381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133856" y="3383280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Ob-havo va kiyim mos kelmaydi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33856" y="3785616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Ertalab tanlangan kiyim tushda issiq, kechqurun sovuq bo'lishi mumkin. Bu noqulaylik har kuni takrorlanadi.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54296" y="3182112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654296" y="3182112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928616" y="3438144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28616" y="34381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330952" y="3383280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 kiyimlarini boshqarish qiyin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330952" y="3785616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Farzandlar, er-xotin — har birining kiyimini alohida eslab, tartiblab yurish ota-onalar uchun katta yuk.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57200" y="4535424"/>
            <a:ext cx="8229600" cy="274320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57200" y="4535424"/>
            <a:ext cx="54864" cy="2743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3504" y="4535424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O'zbekistonda bu muammolarni hal qiluvchi ixtisoslashgan ilova yo'q — Garderop ai birinchi bo'ladi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15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GARDEROP AI NIMA?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Telefondan javondagi barcha kiyimlaringiz — tartibli, aqlli, qulay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58368" y="1892808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89280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58368" y="2350008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Raqamli javon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58368" y="2624328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Barcha kiyimlaringizni rasm bilan qo'shing. Mavsum, rang, tur bo'yicha tartiblang.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49168" y="1691640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49168" y="1691640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50336" y="1892808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50336" y="189280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450336" y="2350008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kiyim maslahatchi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50336" y="2624328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Ob-havoni ko'rib, kiyimlaringizdan eng mos kombinatsiyani tavsiya qiladi.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041136" y="1691640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41136" y="1691640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42304" y="1892808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42304" y="189280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42304" y="2350008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Butun oila uchun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42304" y="2624328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Farzandlar, er, xotin — hammaning kiyimini bitta ilovadan boshqaring.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57200" y="3209544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209544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58368" y="3410712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" y="34107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58368" y="386791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Kiyim tarixi va rejasi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58368" y="4142232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Qaysi kuni nima kiydingiz — kalendarda. Kelgusi haftani ham rejalashtiring.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249168" y="3209544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49168" y="3209544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450336" y="3410712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50336" y="34107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3450336" y="386791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Tahlil va maslahat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3450336" y="4142232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Qaysi kiyimlar kam kiyilyapti — ilova o'zi aytadi. Javonni yangilash vaqti kelganini bilasiz.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6041136" y="3209544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041136" y="3209544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242304" y="3410712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242304" y="34107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242304" y="386791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Aqlli eslatmalar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242304" y="4142232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"Bugun havo issiq — engil kiyim kiy", "Qish keldi — qishki kiyimlarni tayyorla" va boshqalar.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15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FOYDALANUVCHIGA FOYDA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Hayotni qanday o'zgartiradi?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27632"/>
            <a:ext cx="3986784" cy="384048"/>
          </a:xfrm>
          <a:prstGeom prst="rect">
            <a:avLst/>
          </a:prstGeom>
          <a:solidFill>
            <a:srgbClr val="162C22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27632"/>
            <a:ext cx="54864" cy="384048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627632"/>
            <a:ext cx="3712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GARDEROPSIZ — Hozirgidek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00016" y="1627632"/>
            <a:ext cx="3986784" cy="384048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00016" y="1627632"/>
            <a:ext cx="54864" cy="38404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82896" y="1627632"/>
            <a:ext cx="3712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BILAN — Yangicha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10312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" y="2103120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" y="210312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kuni 15-20 daqiqa kiyim tanlaydi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00016" y="210312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864608" y="2194560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64608" y="219456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157216" y="210312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soniyada AI tavsiya — tayyor outfit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57200" y="2542032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1792" y="2542032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14400" y="2542032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Javondagi kiyimlarning 30% unutiladi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00016" y="2542032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64608" y="2633472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64608" y="263347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157216" y="2542032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Barcha kiyimlar rasm bilan ko'rinadi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57200" y="2980944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1792" y="2980944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14400" y="2980944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Ob-havoga mos kiyim tanlay olmaydi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700016" y="2980944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64608" y="3072384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64608" y="3072384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157216" y="2980944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ob-havoni ko'rib mos kiyim tanlaydi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57200" y="3419856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1792" y="3419856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914400" y="3419856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Farzand kiyimini unutib qo'yadi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700016" y="3419856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864608" y="3511296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64608" y="351129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157216" y="3419856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Farzand kiyimlari alohida bo'limda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57200" y="3858768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21792" y="3858768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914400" y="3858768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Kiyim bor, lekin nima kiysam bilmaydi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4700016" y="3858768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864608" y="3950208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64608" y="39502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5157216" y="3858768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Javon tartibli, har kiyim o'z joyida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457200" y="429768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21792" y="4297680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914400" y="429768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mavsumda kiyimlar chalkash bo'ladi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4700016" y="429768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864608" y="4389120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864608" y="438912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5157216" y="429768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Mavsum filtri — bir bosishda qish/yoz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AI MASLAHATCHI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kuni ertalab — shaxsiy uslub maslahatchingiz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8146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68146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Ob-havo tekshiriladi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66928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Toshkentdagi harorat, yomg'ir ehtimoli va shamol o'qiladi.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09444" y="2354580"/>
            <a:ext cx="128016" cy="182880"/>
          </a:xfrm>
          <a:prstGeom prst="chevron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555748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55748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66694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66694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2647188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Javon ko'riladi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665476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Yozgi, qishki, kundalik, rasmiy — barcha kiyimlar tahlil qilinadi.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07992" y="2354580"/>
            <a:ext cx="128016" cy="182880"/>
          </a:xfrm>
          <a:prstGeom prst="chevron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54296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54296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365242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65242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745736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 kombinatsiya tanlanadi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64024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Sun'iy intellekt havo va kiyimlarni solishtirib eng mos to'plamni tanlaydi.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606540" y="2354580"/>
            <a:ext cx="128016" cy="182880"/>
          </a:xfrm>
          <a:prstGeom prst="chevron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752844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752844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463790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463790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6844284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Tavsiya beriladi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862572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"Bugun 12°C — bu ko'ylak, shim va etik ideal" — aniq va sodda.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7200" y="3456432"/>
            <a:ext cx="8229600" cy="1188720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57200" y="3456432"/>
            <a:ext cx="54864" cy="1188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76656" y="354787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Tavsiya namunasi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76656" y="3785616"/>
            <a:ext cx="791870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"Bugun Toshkentda 12°C, bulutli va ozgina shamol bor. Sizning garderobing asosida eng qulay tanlov: qora kulrang pullover ko'ylak + ko'k jinsingiz + qo'ng'ir charm etikingiz. Ustiga engil palto ham oling — kechqurun yomg'ir ehtimoli bor."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MAHSULOT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interfeys — telefon, planshet, kompyuter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1645920"/>
            <a:ext cx="2011680" cy="3017520"/>
          </a:xfrm>
          <a:prstGeom prst="roundRect">
            <a:avLst>
              <a:gd name="adj" fmla="val 8182"/>
            </a:avLst>
          </a:prstGeom>
          <a:solidFill>
            <a:srgbClr val="162C22"/>
          </a:solidFill>
          <a:ln w="12700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234440" y="1682496"/>
            <a:ext cx="548640" cy="91440"/>
          </a:xfrm>
          <a:prstGeom prst="rect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12648" y="1810512"/>
            <a:ext cx="1792224" cy="2688336"/>
          </a:xfrm>
          <a:prstGeom prst="roundRect">
            <a:avLst>
              <a:gd name="adj" fmla="val 5102"/>
            </a:avLst>
          </a:prstGeom>
          <a:solidFill>
            <a:srgbClr val="0F2119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04088" y="1956816"/>
            <a:ext cx="1609344" cy="329184"/>
          </a:xfrm>
          <a:prstGeom prst="roundRect">
            <a:avLst>
              <a:gd name="adj" fmla="val 16667"/>
            </a:avLst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04088" y="1956816"/>
            <a:ext cx="1609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28°C  ·  Toshkent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04088" y="2377440"/>
            <a:ext cx="16093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Bugungi tavsiya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704088" y="2615184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499616" y="2615184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04088" y="3145536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499616" y="3145536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04088" y="3675888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499616" y="3675888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04088" y="4096512"/>
            <a:ext cx="1609344" cy="310896"/>
          </a:xfrm>
          <a:prstGeom prst="roundRect">
            <a:avLst>
              <a:gd name="adj" fmla="val 14706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04088" y="4096512"/>
            <a:ext cx="16093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Bugun shu kiyimni kiyman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834640" y="1645920"/>
            <a:ext cx="5852160" cy="3017520"/>
          </a:xfrm>
          <a:prstGeom prst="roundRect">
            <a:avLst>
              <a:gd name="adj" fmla="val 3030"/>
            </a:avLst>
          </a:prstGeom>
          <a:solidFill>
            <a:srgbClr val="162C22"/>
          </a:solidFill>
          <a:ln w="12700">
            <a:solidFill>
              <a:srgbClr val="2A4D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834640" y="1645920"/>
            <a:ext cx="5852160" cy="256032"/>
          </a:xfrm>
          <a:prstGeom prst="rect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96265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Bosh sahifa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396849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4937760" y="1682496"/>
            <a:ext cx="36576" cy="20116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7433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maslahat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598017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2980944" y="2103120"/>
            <a:ext cx="1645920" cy="2377440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08960" y="221284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28°C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3108960" y="25786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Quruq, shamolsiz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108960" y="292608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ta kiyim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108960" y="320040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oila a'zosi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108960" y="347472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sevimli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754880" y="21031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Bugungi AI tavsiya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754880" y="2468880"/>
            <a:ext cx="1188720" cy="1371600"/>
          </a:xfrm>
          <a:prstGeom prst="roundRect">
            <a:avLst>
              <a:gd name="adj" fmla="val 4615"/>
            </a:avLst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846320" y="2560320"/>
            <a:ext cx="1005840" cy="914400"/>
          </a:xfrm>
          <a:prstGeom prst="roundRect">
            <a:avLst>
              <a:gd name="adj" fmla="val 4000"/>
            </a:avLst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82896" y="3493008"/>
            <a:ext cx="9326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Ko'ylak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882896" y="3657600"/>
            <a:ext cx="9326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Rasmiy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6071616" y="2468880"/>
            <a:ext cx="1188720" cy="1371600"/>
          </a:xfrm>
          <a:prstGeom prst="roundRect">
            <a:avLst>
              <a:gd name="adj" fmla="val 4615"/>
            </a:avLst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163056" y="2560320"/>
            <a:ext cx="1005840" cy="914400"/>
          </a:xfrm>
          <a:prstGeom prst="roundRect">
            <a:avLst>
              <a:gd name="adj" fmla="val 4000"/>
            </a:avLst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199632" y="3493008"/>
            <a:ext cx="9326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Shim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199632" y="3657600"/>
            <a:ext cx="9326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Kundalik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7388352" y="2468880"/>
            <a:ext cx="1188720" cy="1371600"/>
          </a:xfrm>
          <a:prstGeom prst="roundRect">
            <a:avLst>
              <a:gd name="adj" fmla="val 4615"/>
            </a:avLst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7479792" y="2560320"/>
            <a:ext cx="1005840" cy="914400"/>
          </a:xfrm>
          <a:prstGeom prst="roundRect">
            <a:avLst>
              <a:gd name="adj" fmla="val 4000"/>
            </a:avLst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516368" y="3493008"/>
            <a:ext cx="9326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Etik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7516368" y="3657600"/>
            <a:ext cx="9326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Charm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4754880" y="3986784"/>
            <a:ext cx="3803904" cy="365760"/>
          </a:xfrm>
          <a:prstGeom prst="roundRect">
            <a:avLst>
              <a:gd name="adj" fmla="val 15000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754880" y="3986784"/>
            <a:ext cx="3803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Bugungi tavsiyani qabul qilaman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OILA MODULI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Butun oila uchun — bitta ilova, to'liq nazorat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3840480" cy="28346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874520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 profili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13232" y="2295144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3232" y="229514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43584" y="231343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Dada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243584" y="251460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kiyim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877056" y="2295144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243584" y="2788920"/>
            <a:ext cx="283464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3232" y="2862072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3232" y="28620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43584" y="2880360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243584" y="30815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 kiyim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877056" y="2862072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243584" y="3355848"/>
            <a:ext cx="283464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13232" y="3429000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" y="342900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243584" y="3447288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O'g'il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243584" y="364845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kiyim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877056" y="3429000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243584" y="3922776"/>
            <a:ext cx="283464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13232" y="3995928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13232" y="399592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243584" y="4014216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Qiz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243584" y="4215384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 kiyim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877056" y="3995928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4517136" y="1746504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17136" y="174650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901184" y="1728216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a'zo alohida profil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901184" y="2002536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Dada, ona va farzandlar kiyimlari aralashmaydi. Har biri o'z javonida.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517136" y="2459736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17136" y="24597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901184" y="2441448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 uchun AI tavsiya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901184" y="2715768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"Bugun hammaga mo'tadil kiyim" — sayohat uchun bir vaqtda tavsiya.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17136" y="3172968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17136" y="31729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4901184" y="3154680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Farzandlar rejimi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4901184" y="3429000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Bolalar uchun alohida kategoriya. Kiyimlar o'lcham va yoshga qarab tartiblanadi.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517136" y="3886200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17136" y="38862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4901184" y="3867912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Birgalikda boshqarish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4901184" y="4142232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 ham, dada ham bir-birining kiyimlarini ko'rib, saralash mumkin.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4535424"/>
            <a:ext cx="8229600" cy="274320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57200" y="4535424"/>
            <a:ext cx="54864" cy="2743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03504" y="4535424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Plan: 49,900 so'm/oy — cheksiz oila a'zolari, oila AI tavsiyasi, birgalikda boshqarish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15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DAROMAD TIZIMI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qanday daromad ko'radi?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82496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82496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847088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657600" y="1865376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0" y="1865376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2212848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Oylik/yillik obuna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640080" y="2468880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Pro: 29,900 so'm/oy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Family: 49,900 so'm/oy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Yillik to'lovda 25% chegirma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To'lov: Payme + Click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645152" y="1682496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45152" y="1682496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28032" y="1847088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7845552" y="1865376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845552" y="1865376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28032" y="2212848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Hamkor do'konlar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828032" y="2468880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tavsiya — do'kon havolasi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NEXT, LC Waikiki, Uzum Market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xariddan 3-10% komissiya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Foydalanuvchi uchun qulay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3346704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3346704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511296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3657600" y="3529584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0" y="3529584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3877056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maxsus xizmat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40080" y="4133088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"Garderopimni tahlil qil" — 19,900 so'm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Mavsumiy kiyim maslahati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Sayohat uchun outfit rejasi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martalik to'lov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645152" y="3346704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45152" y="3346704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3511296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7845552" y="3529584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845552" y="3529584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5%+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828032" y="3877056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Korporativ shartnomalar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4828032" y="4133088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Kiyim do'konlari uchun B2B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Korporativ kiyim boshqaruvi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Oyiga $100-500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Keyingi bosqichda — katta potensial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SOTISH STRATEGIYASI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oy tekin → sotib olmaslik imkonsiz bo'ladi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2954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oy Pro bepul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Darhol Premium his etadi. Barcha funksiyalar ochiq.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184404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44040" y="1691640"/>
            <a:ext cx="12954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93548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1-7 kun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93548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Odatga aylanadi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93548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kuni AI tavsiya oladi. Kiyimlarini qo'shadi. Oilasini ulaydi.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23088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30880" y="1691640"/>
            <a:ext cx="12954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2232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8-25 kun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32232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Hayotga kirib ketadi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2232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50+ kiyim qo'shilgan. Endi ilovasiz tasavvur qila olmaydi.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61772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17720" y="1691640"/>
            <a:ext cx="1295400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0916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 25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70916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Ogohlantirish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0916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"Pro 5 kunda tugaydi — 47 ta kiyimdan 17 tasi ko'rinmay qoladi."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600456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04560" y="1691640"/>
            <a:ext cx="1295400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9600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 28-29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9600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Maxsus taklif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09600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"Yillik Pro: 269,000 so'm — 2 oy tekin. Faqat 48 soat."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739140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391400" y="1691640"/>
            <a:ext cx="1295400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48284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 30+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48284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Cheklanadi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48284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ta kiyim limiti. AI tavsiya — 2 ta/kun. Oila ko'rinmaydi.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457200" y="4224528"/>
            <a:ext cx="8229600" cy="310896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57200" y="4224528"/>
            <a:ext cx="54864" cy="310896"/>
          </a:xfrm>
          <a:prstGeom prst="rect">
            <a:avLst/>
          </a:prstGeom>
          <a:solidFill>
            <a:srgbClr val="F0C975"/>
          </a:solidFill>
          <a:ln w="12700">
            <a:solidFill>
              <a:srgbClr val="F0C9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03504" y="422452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30+ kiyim qo'shgan foydalanuvchi Pro sotib olish ehtimoli 3 marta yuqori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Garderop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Garderop ai — Investor Pitch Deck • 2026</dc:title>
  <dc:subject>O'zbekistondagi birinchi AI-powered kiyim boshqaruv platformasi</dc:subject>
  <dc:creator>Garderop ai</dc:creator>
  <cp:lastModifiedBy>Garderop ai</cp:lastModifiedBy>
  <cp:revision>1</cp:revision>
  <dcterms:created xsi:type="dcterms:W3CDTF">2026-04-28T07:17:08Z</dcterms:created>
  <dcterms:modified xsi:type="dcterms:W3CDTF">2026-04-28T07:17:08Z</dcterms:modified>
</cp:coreProperties>
</file>